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60" r:id="rId5"/>
    <p:sldId id="345" r:id="rId6"/>
    <p:sldId id="328" r:id="rId7"/>
  </p:sldIdLst>
  <p:sldSz cx="9144000" cy="6858000" type="screen4x3"/>
  <p:notesSz cx="6788150" cy="991711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3">
          <p15:clr>
            <a:srgbClr val="A4A3A4"/>
          </p15:clr>
        </p15:guide>
        <p15:guide id="2" pos="213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6600"/>
    <a:srgbClr val="003300"/>
    <a:srgbClr val="FA581E"/>
    <a:srgbClr val="005000"/>
    <a:srgbClr val="006600"/>
    <a:srgbClr val="2E5D8C"/>
    <a:srgbClr val="2F5F8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32" autoAdjust="0"/>
    <p:restoredTop sz="94660" autoAdjust="0"/>
  </p:normalViewPr>
  <p:slideViewPr>
    <p:cSldViewPr>
      <p:cViewPr varScale="1">
        <p:scale>
          <a:sx n="116" d="100"/>
          <a:sy n="116" d="100"/>
        </p:scale>
        <p:origin x="-160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-2166" y="-84"/>
      </p:cViewPr>
      <p:guideLst>
        <p:guide orient="horz" pos="3123"/>
        <p:guide pos="21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63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4925" y="0"/>
            <a:ext cx="294163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8EBF98-72CF-43C9-8661-96FB3BE9F938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0225"/>
            <a:ext cx="294163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4925" y="9420225"/>
            <a:ext cx="294163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9BA6E-144A-4892-BF03-3E0A620D1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68453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9" tIns="45994" rIns="91989" bIns="4599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4925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9" tIns="45994" rIns="91989" bIns="4599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42950"/>
            <a:ext cx="4962525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10113"/>
            <a:ext cx="54324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9" tIns="45994" rIns="91989" bIns="459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4163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9" tIns="45994" rIns="91989" bIns="4599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4925" y="9418638"/>
            <a:ext cx="294163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89" tIns="45994" rIns="91989" bIns="4599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D2DBCB8-6651-4EAE-81EC-C440AF21F6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82576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9217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218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671EB-7DC0-4A2C-A9A6-A69B04CF3195}" type="datetime1">
              <a:rPr lang="ru-RU"/>
              <a:pPr>
                <a:defRPr/>
              </a:pPr>
              <a:t>01.11.2016</a:t>
            </a:fld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C0AFE-7077-472D-B4D0-5F2BC8BFBC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71B46-2AA6-467F-BBBD-D3CC5099C5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E5779-92BA-4CA9-8E32-860B32718FD1}" type="datetime1">
              <a:rPr lang="ru-RU"/>
              <a:pPr>
                <a:defRPr/>
              </a:pPr>
              <a:t>01.11.2016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DCB53-52F7-4766-BE1D-3E16BF1BDD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6C190-D3F4-467A-9D70-528CDB7FA93C}" type="datetime1">
              <a:rPr lang="ru-RU"/>
              <a:pPr>
                <a:defRPr/>
              </a:pPr>
              <a:t>01.11.2016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AE9035-48B2-473E-8B40-17C190BDB8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F7F83-55C8-4B33-BE35-813B1406C094}" type="datetime1">
              <a:rPr lang="ru-RU"/>
              <a:pPr>
                <a:defRPr/>
              </a:pPr>
              <a:t>01.11.2016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D4DD34-38BE-46DB-AC0A-67E253C9F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829BC-27C9-4132-9581-BC174F00E10B}" type="datetime1">
              <a:rPr lang="ru-RU"/>
              <a:pPr>
                <a:defRPr/>
              </a:pPr>
              <a:t>01.11.2016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96A1A-0E63-437C-94D0-287A856F44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EEF47-472D-47A6-8335-5875CB14F7A1}" type="datetime1">
              <a:rPr lang="ru-RU"/>
              <a:pPr>
                <a:defRPr/>
              </a:pPr>
              <a:t>01.11.2016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59211-D27D-4BB5-8E33-1C2F730A46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85CC3-A328-4781-9206-2EBD6364D419}" type="datetime1">
              <a:rPr lang="ru-RU"/>
              <a:pPr>
                <a:defRPr/>
              </a:pPr>
              <a:t>01.11.2016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1FC09-D6B9-4E85-A074-09F39AF5D1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E1C06-2FAE-4A08-A5DB-97BD0207123B}" type="datetime1">
              <a:rPr lang="ru-RU"/>
              <a:pPr>
                <a:defRPr/>
              </a:pPr>
              <a:t>01.11.2016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F40AB-EAD8-44DF-911E-F0C0EFFCCF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C7F9B-9F87-4803-A753-24A396A5763E}" type="datetime1">
              <a:rPr lang="ru-RU"/>
              <a:pPr>
                <a:defRPr/>
              </a:pPr>
              <a:t>01.11.2016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D8106-3321-4A05-AE2E-DB9A9D1D7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A3EAB-3A31-49A9-AAAA-EC6AC01C64D7}" type="datetime1">
              <a:rPr lang="ru-RU"/>
              <a:pPr>
                <a:defRPr/>
              </a:pPr>
              <a:t>01.11.2016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43D2C-4D76-4610-B94D-32A3B9063B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C88D1-2587-4A9B-A2F9-A6EAC658597F}" type="datetime1">
              <a:rPr lang="ru-RU"/>
              <a:pPr>
                <a:defRPr/>
              </a:pPr>
              <a:t>01.11.2016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D277FB14-DF04-4327-B811-8DB3329FF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9114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114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114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9114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9114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9114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9114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114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9114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115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fld id="{6C074153-2F3E-412D-80AB-2D44F3943CEA}" type="datetime1">
              <a:rPr lang="ru-RU"/>
              <a:pPr>
                <a:defRPr/>
              </a:pPr>
              <a:t>01.11.2016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Номер слайда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FA1D376-92F9-4E60-981C-D159CD98D9DC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4" name="Rectangle 46"/>
          <p:cNvSpPr txBox="1">
            <a:spLocks noGrp="1" noChangeArrowheads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endParaRPr lang="ru-RU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6" name="Rectangle 7"/>
          <p:cNvSpPr>
            <a:spLocks noGrp="1" noChangeArrowheads="1"/>
          </p:cNvSpPr>
          <p:nvPr>
            <p:ph type="title"/>
          </p:nvPr>
        </p:nvSpPr>
        <p:spPr>
          <a:xfrm>
            <a:off x="468313" y="764704"/>
            <a:ext cx="8229600" cy="5450378"/>
          </a:xfrm>
        </p:spPr>
        <p:txBody>
          <a:bodyPr/>
          <a:lstStyle/>
          <a:p>
            <a:pPr algn="ctr" eaLnBrk="1" hangingPunct="1"/>
            <a:r>
              <a:rPr lang="ru-RU" sz="5400" b="1" dirty="0" smtClean="0">
                <a:latin typeface="Times New Roman" pitchFamily="18" charset="0"/>
              </a:rPr>
              <a:t>Порядок изменения кадастровой стоимости земельных участков</a:t>
            </a:r>
            <a:r>
              <a:rPr lang="ru-RU" sz="5400" b="1" dirty="0" smtClean="0">
                <a:latin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</a:rPr>
            </a:br>
            <a:endParaRPr lang="ru-RU" sz="32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311AE11-1275-46DA-B0CB-32C3FD76B324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4" name="Номер слайда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endParaRPr lang="ru-RU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Rectangle 38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332656"/>
            <a:ext cx="8497888" cy="381700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Основные понятия</a:t>
            </a:r>
            <a:endParaRPr lang="ru-RU" sz="2200" b="1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5751" name="Rectangle 39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642919"/>
            <a:ext cx="8429625" cy="6215082"/>
          </a:xfrm>
        </p:spPr>
        <p:txBody>
          <a:bodyPr/>
          <a:lstStyle/>
          <a:p>
            <a:pPr>
              <a:buNone/>
            </a:pPr>
            <a:endParaRPr lang="ru-RU" sz="1800" b="1" dirty="0" smtClean="0">
              <a:solidFill>
                <a:srgbClr val="336600"/>
              </a:solidFill>
            </a:endParaRPr>
          </a:p>
          <a:p>
            <a:pPr indent="342900">
              <a:buNone/>
            </a:pPr>
            <a:endParaRPr lang="ru-RU" sz="1800" b="1" dirty="0" smtClean="0">
              <a:solidFill>
                <a:srgbClr val="00B0F0"/>
              </a:solidFill>
            </a:endParaRPr>
          </a:p>
          <a:p>
            <a:pPr indent="342900">
              <a:buNone/>
            </a:pPr>
            <a:r>
              <a:rPr lang="ru-RU" sz="1800" b="1" dirty="0" smtClean="0">
                <a:solidFill>
                  <a:srgbClr val="00B0F0"/>
                </a:solidFill>
              </a:rPr>
              <a:t>государственная </a:t>
            </a:r>
            <a:r>
              <a:rPr lang="ru-RU" sz="1800" b="1" dirty="0" smtClean="0">
                <a:solidFill>
                  <a:srgbClr val="00B0F0"/>
                </a:solidFill>
              </a:rPr>
              <a:t>кадастровая оценка </a:t>
            </a:r>
            <a:r>
              <a:rPr lang="ru-RU" sz="1800" dirty="0" smtClean="0"/>
              <a:t>- совокупность установленных </a:t>
            </a:r>
            <a:r>
              <a:rPr lang="ru-RU" sz="1800" dirty="0" smtClean="0"/>
              <a:t>процедур</a:t>
            </a:r>
            <a:r>
              <a:rPr lang="ru-RU" sz="1800" dirty="0" smtClean="0"/>
              <a:t>, направленных на определение кадастровой стоимости и осуществляемых в порядке, установленном настоящим Федеральным законом</a:t>
            </a:r>
          </a:p>
          <a:p>
            <a:pPr indent="342900">
              <a:buNone/>
            </a:pPr>
            <a:endParaRPr lang="ru-RU" sz="1800" dirty="0" smtClean="0">
              <a:solidFill>
                <a:srgbClr val="00B0F0"/>
              </a:solidFill>
            </a:endParaRPr>
          </a:p>
          <a:p>
            <a:pPr indent="342900">
              <a:buNone/>
            </a:pPr>
            <a:r>
              <a:rPr lang="ru-RU" sz="1800" b="1" dirty="0" smtClean="0">
                <a:solidFill>
                  <a:srgbClr val="00B0F0"/>
                </a:solidFill>
              </a:rPr>
              <a:t>кадастровая </a:t>
            </a:r>
            <a:r>
              <a:rPr lang="ru-RU" sz="1800" b="1" dirty="0" smtClean="0">
                <a:solidFill>
                  <a:srgbClr val="00B0F0"/>
                </a:solidFill>
              </a:rPr>
              <a:t>стоимость </a:t>
            </a:r>
            <a:r>
              <a:rPr lang="ru-RU" sz="1800" dirty="0" smtClean="0"/>
              <a:t>- </a:t>
            </a:r>
            <a:r>
              <a:rPr lang="ru-RU" sz="1800" dirty="0" err="1" smtClean="0"/>
              <a:t>стоимость</a:t>
            </a:r>
            <a:r>
              <a:rPr lang="ru-RU" sz="1800" dirty="0" smtClean="0"/>
              <a:t> объекта недвижимости, определенная в порядке, предусмотренном </a:t>
            </a:r>
            <a:r>
              <a:rPr lang="ru-RU" sz="1800" dirty="0" smtClean="0"/>
              <a:t>Федеральным законом «О государственной кадастровой оценке»</a:t>
            </a:r>
            <a:r>
              <a:rPr lang="ru-RU" sz="1800" dirty="0" smtClean="0"/>
              <a:t> от 3 июля 2016 года  N 237-ФЗ</a:t>
            </a:r>
            <a:r>
              <a:rPr lang="ru-RU" sz="1800" dirty="0" smtClean="0"/>
              <a:t> , </a:t>
            </a:r>
            <a:r>
              <a:rPr lang="ru-RU" sz="1800" dirty="0" smtClean="0"/>
              <a:t>в результате проведения государственной кадастровой оценки в соответствии с </a:t>
            </a:r>
            <a:r>
              <a:rPr lang="ru-RU" sz="1800" dirty="0" smtClean="0">
                <a:solidFill>
                  <a:schemeClr val="tx2"/>
                </a:solidFill>
              </a:rPr>
              <a:t>методическими  </a:t>
            </a:r>
            <a:r>
              <a:rPr lang="ru-RU" sz="1800" dirty="0" smtClean="0">
                <a:solidFill>
                  <a:schemeClr val="tx2"/>
                </a:solidFill>
              </a:rPr>
              <a:t>указаниями </a:t>
            </a:r>
            <a:r>
              <a:rPr lang="ru-RU" sz="1800" dirty="0" smtClean="0"/>
              <a:t>о </a:t>
            </a:r>
            <a:r>
              <a:rPr lang="ru-RU" sz="1800" dirty="0" smtClean="0"/>
              <a:t>государственной кадастровой оценке или в соответствии </a:t>
            </a:r>
            <a:r>
              <a:rPr lang="ru-RU" sz="1800" dirty="0" smtClean="0"/>
              <a:t>с требованиями Федерального закона</a:t>
            </a:r>
            <a:r>
              <a:rPr lang="ru-RU" sz="1800" dirty="0" smtClean="0"/>
              <a:t> от 3 июля 2016 года  N 237-ФЗ </a:t>
            </a:r>
          </a:p>
          <a:p>
            <a:endParaRPr lang="ru-RU" sz="1800" dirty="0" smtClean="0"/>
          </a:p>
          <a:p>
            <a:pPr>
              <a:buNone/>
            </a:pPr>
            <a:endParaRPr lang="ru-RU" sz="18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C22D7BC-AFBB-43D8-9B9C-C57398ABBEC4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4" name="Номер слайда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endParaRPr lang="ru-RU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476250"/>
            <a:ext cx="8156575" cy="215900"/>
          </a:xfrm>
        </p:spPr>
        <p:txBody>
          <a:bodyPr/>
          <a:lstStyle/>
          <a:p>
            <a:pPr algn="ctr" eaLnBrk="1" hangingPunct="1"/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endParaRPr lang="ru-RU" sz="2200" b="1" dirty="0" smtClean="0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764705"/>
            <a:ext cx="8569201" cy="5878984"/>
          </a:xfrm>
        </p:spPr>
        <p:txBody>
          <a:bodyPr/>
          <a:lstStyle/>
          <a:p>
            <a:pPr marL="457200" indent="-457200" algn="just" eaLnBrk="1" hangingPunct="1">
              <a:lnSpc>
                <a:spcPct val="75000"/>
              </a:lnSpc>
              <a:buSzPct val="80000"/>
              <a:buNone/>
            </a:pPr>
            <a:endParaRPr lang="ru-RU" sz="2000" dirty="0" smtClean="0"/>
          </a:p>
          <a:p>
            <a:pPr marL="457200" indent="457200" algn="just" eaLnBrk="1" hangingPunct="1">
              <a:lnSpc>
                <a:spcPct val="75000"/>
              </a:lnSpc>
              <a:buSzPct val="80000"/>
              <a:buNone/>
            </a:pPr>
            <a:endParaRPr lang="ru-RU" sz="2000" dirty="0" smtClean="0"/>
          </a:p>
          <a:p>
            <a:pPr indent="342900" algn="just">
              <a:buNone/>
            </a:pPr>
            <a:r>
              <a:rPr lang="ru-RU" sz="2000" dirty="0" smtClean="0"/>
              <a:t>В качестве причин, по которым собственник участка может поднять вопрос об изменении его кадастровой стоимости, </a:t>
            </a:r>
            <a:r>
              <a:rPr lang="ru-RU" sz="2000" dirty="0" smtClean="0"/>
              <a:t>законодателем определены два обстоятельства:</a:t>
            </a: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недостоверность сведений о земельном участке, на основании которых была установлена его текущая стоимость;</a:t>
            </a:r>
          </a:p>
          <a:p>
            <a:pPr>
              <a:buNone/>
            </a:pPr>
            <a:r>
              <a:rPr lang="ru-RU" sz="2000" dirty="0" smtClean="0"/>
              <a:t> </a:t>
            </a:r>
          </a:p>
          <a:p>
            <a:r>
              <a:rPr lang="ru-RU" sz="2000" dirty="0" smtClean="0"/>
              <a:t>значительные расхождения между кадастровой и рыночной стоимостью жилья.</a:t>
            </a:r>
          </a:p>
          <a:p>
            <a:pPr marL="457200" indent="457200" algn="just" eaLnBrk="1" hangingPunct="1">
              <a:lnSpc>
                <a:spcPct val="75000"/>
              </a:lnSpc>
              <a:buSzPct val="80000"/>
              <a:buNone/>
            </a:pPr>
            <a:endParaRPr lang="ru-RU" sz="2000" dirty="0" smtClean="0"/>
          </a:p>
          <a:p>
            <a:pPr marL="457200" indent="457200" algn="just" eaLnBrk="1" hangingPunct="1">
              <a:lnSpc>
                <a:spcPct val="75000"/>
              </a:lnSpc>
              <a:buSzPct val="80000"/>
              <a:buNone/>
            </a:pPr>
            <a:endParaRPr lang="ru-RU" sz="2000" dirty="0" smtClean="0"/>
          </a:p>
          <a:p>
            <a:pPr marL="457200" indent="457200" algn="just" eaLnBrk="1" hangingPunct="1">
              <a:lnSpc>
                <a:spcPct val="75000"/>
              </a:lnSpc>
              <a:buSzPct val="80000"/>
              <a:buNone/>
            </a:pPr>
            <a:endParaRPr lang="ru-RU" sz="20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60648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Основания для оспаривания кадастровой стоимости 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9D95619-1003-405B-BE1F-72CA8525BC32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4" name="Номер слайда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endParaRPr lang="ru-RU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548680"/>
            <a:ext cx="8218487" cy="576064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Порядок оспаривания кадастровой стоимости земли</a:t>
            </a:r>
            <a:br>
              <a:rPr lang="ru-RU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endParaRPr lang="ru-RU" sz="20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019474"/>
            <a:ext cx="8218487" cy="5472608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	</a:t>
            </a:r>
            <a:endParaRPr lang="ru-RU" sz="16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124744"/>
            <a:ext cx="7776864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Для </a:t>
            </a:r>
            <a:r>
              <a:rPr lang="ru-RU" dirty="0" smtClean="0"/>
              <a:t>того чтобы изменить стоимость земли, указанную в кадастровых документах, необходимо выполнить следующие действия</a:t>
            </a:r>
            <a:r>
              <a:rPr lang="ru-RU" dirty="0" smtClean="0"/>
              <a:t>:</a:t>
            </a:r>
          </a:p>
          <a:p>
            <a:endParaRPr lang="ru-RU" dirty="0" smtClean="0"/>
          </a:p>
          <a:p>
            <a:pPr algn="just"/>
            <a:r>
              <a:rPr lang="ru-RU" dirty="0" smtClean="0"/>
              <a:t>◄ </a:t>
            </a:r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Определить </a:t>
            </a:r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реальную рыночную стоимость объекта недвижимости</a:t>
            </a:r>
            <a:r>
              <a:rPr lang="ru-RU" dirty="0" smtClean="0"/>
              <a:t>. Для этого необходимо обратиться к профессиональным оценщикам. Стоит отметить, что дата, на которую она определяется, должна соответствовать дате, указанной </a:t>
            </a:r>
            <a:r>
              <a:rPr lang="ru-RU" dirty="0" smtClean="0"/>
              <a:t>в кадастровых документах.</a:t>
            </a:r>
          </a:p>
          <a:p>
            <a:endParaRPr lang="ru-RU" dirty="0" smtClean="0"/>
          </a:p>
          <a:p>
            <a:pPr algn="just"/>
            <a:r>
              <a:rPr lang="ru-RU" dirty="0" smtClean="0"/>
              <a:t>◄ </a:t>
            </a:r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Оспорить </a:t>
            </a:r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указанный показатель в досудебном порядке</a:t>
            </a:r>
            <a:r>
              <a:rPr lang="ru-RU" dirty="0" smtClean="0"/>
              <a:t>. Данная стадия является обязательной только для юридических лиц, физические лица могут, минуя ее, обратиться в суд. На этом этапе собственнику земли потребуется обратиться с заявлением в специальную комиссию, занимающуюся рассмотрением вопросов по определению кадастровой стоимости недвижимости. Деятельность таких комиссий регулируется приказом Минэкономразвития РФ № 263 от 4.05.2012.</a:t>
            </a:r>
          </a:p>
          <a:p>
            <a:pPr marL="457200" indent="-457200" eaLnBrk="1" hangingPunct="1">
              <a:lnSpc>
                <a:spcPct val="75000"/>
              </a:lnSpc>
              <a:buSzPct val="80000"/>
              <a:buNone/>
            </a:pPr>
            <a:endParaRPr lang="ru-RU" sz="1200" b="1" i="1" dirty="0" smtClean="0">
              <a:solidFill>
                <a:srgbClr val="0033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57F40AB-EAD8-44DF-911E-F0C0EFFCCF58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124744"/>
            <a:ext cx="705678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К письменному заявлению потребуется приложить следующий пакет документов</a:t>
            </a:r>
            <a:r>
              <a:rPr lang="ru-RU" dirty="0" smtClean="0">
                <a:solidFill>
                  <a:srgbClr val="00B0F0"/>
                </a:solidFill>
              </a:rPr>
              <a:t>:</a:t>
            </a:r>
          </a:p>
          <a:p>
            <a:endParaRPr lang="ru-RU" dirty="0" smtClean="0"/>
          </a:p>
          <a:p>
            <a:r>
              <a:rPr lang="ru-RU" sz="1400" dirty="0" smtClean="0"/>
              <a:t>◄ справка </a:t>
            </a:r>
            <a:r>
              <a:rPr lang="ru-RU" sz="1400" dirty="0" smtClean="0"/>
              <a:t>о кадастровой стоимости объекта недвижимости, содержащая сведения об оспариваемых результатах определения кадастровой стоимости</a:t>
            </a:r>
            <a:r>
              <a:rPr lang="ru-RU" sz="1400" dirty="0" smtClean="0"/>
              <a:t>;</a:t>
            </a:r>
          </a:p>
          <a:p>
            <a:endParaRPr lang="ru-RU" sz="1400" dirty="0" smtClean="0"/>
          </a:p>
          <a:p>
            <a:r>
              <a:rPr lang="ru-RU" sz="1400" dirty="0" smtClean="0"/>
              <a:t>◄ </a:t>
            </a:r>
            <a:r>
              <a:rPr lang="ru-RU" sz="1400" dirty="0" smtClean="0"/>
              <a:t>нотариально </a:t>
            </a:r>
            <a:r>
              <a:rPr lang="ru-RU" sz="1400" dirty="0" smtClean="0"/>
              <a:t>заверенная копия правоустанавливающего или </a:t>
            </a:r>
            <a:r>
              <a:rPr lang="ru-RU" sz="1400" dirty="0" smtClean="0"/>
              <a:t>документа </a:t>
            </a:r>
            <a:r>
              <a:rPr lang="ru-RU" sz="1400" dirty="0" smtClean="0"/>
              <a:t>на объект недвижимости в </a:t>
            </a:r>
            <a:r>
              <a:rPr lang="ru-RU" sz="1400" dirty="0" smtClean="0"/>
              <a:t>случае;</a:t>
            </a:r>
          </a:p>
          <a:p>
            <a:endParaRPr lang="ru-RU" sz="1400" dirty="0" smtClean="0"/>
          </a:p>
          <a:p>
            <a:r>
              <a:rPr lang="ru-RU" sz="1400" dirty="0" smtClean="0"/>
              <a:t>◄ </a:t>
            </a:r>
            <a:r>
              <a:rPr lang="ru-RU" sz="1400" dirty="0" smtClean="0"/>
              <a:t>документы</a:t>
            </a:r>
            <a:r>
              <a:rPr lang="ru-RU" sz="1400" dirty="0" smtClean="0"/>
              <a:t>, подтверждающие недостоверность сведений об объекте недвижимости, использованных при определении его кадастровой стоимости, в случае, если заявление о пересмотре кадастровой стоимости подается на основании недостоверности указанных сведений</a:t>
            </a:r>
            <a:r>
              <a:rPr lang="ru-RU" sz="1400" dirty="0" smtClean="0"/>
              <a:t>;</a:t>
            </a:r>
          </a:p>
          <a:p>
            <a:endParaRPr lang="ru-RU" sz="1400" dirty="0" smtClean="0"/>
          </a:p>
          <a:p>
            <a:r>
              <a:rPr lang="ru-RU" sz="1400" dirty="0" smtClean="0"/>
              <a:t>◄ </a:t>
            </a:r>
            <a:r>
              <a:rPr lang="ru-RU" sz="1400" dirty="0" smtClean="0"/>
              <a:t>отчет</a:t>
            </a:r>
            <a:r>
              <a:rPr lang="ru-RU" sz="1400" dirty="0" smtClean="0"/>
              <a:t>, составленный на бумажном носителе и в форме электронного документа, в случае, если заявление о пересмотре кадастровой стоимости подается на основании установления в отношении объекта недвижимости его рыночной </a:t>
            </a:r>
            <a:r>
              <a:rPr lang="ru-RU" sz="1400" dirty="0" smtClean="0"/>
              <a:t>стоимости.</a:t>
            </a:r>
          </a:p>
          <a:p>
            <a:endParaRPr lang="ru-RU" sz="1400" dirty="0" smtClean="0"/>
          </a:p>
          <a:p>
            <a:pPr algn="just"/>
            <a:r>
              <a:rPr lang="ru-RU" sz="1600" dirty="0" smtClean="0"/>
              <a:t>Заявление о пересмотре кадастровой стоимости рассматривается комиссией </a:t>
            </a:r>
            <a:r>
              <a:rPr lang="ru-RU" sz="1600" b="1" dirty="0" smtClean="0"/>
              <a:t>в течение одного месяца </a:t>
            </a:r>
            <a:r>
              <a:rPr lang="ru-RU" sz="1600" dirty="0" smtClean="0"/>
              <a:t>с даты его поступления. </a:t>
            </a:r>
            <a:endParaRPr lang="ru-RU" sz="1600" dirty="0" smtClean="0"/>
          </a:p>
          <a:p>
            <a:pPr algn="just"/>
            <a:r>
              <a:rPr lang="ru-RU" sz="1400" dirty="0" smtClean="0"/>
              <a:t>Результаты </a:t>
            </a:r>
            <a:r>
              <a:rPr lang="ru-RU" sz="1400" dirty="0" smtClean="0"/>
              <a:t>должны быть отправлены заявителю (а также в органы местной власти) в пятидневный срок с момента вынесения решения. В случае отказа комиссии в изменении кадастровой стоимости земли, заявитель имеет право обратиться в суд.</a:t>
            </a:r>
          </a:p>
          <a:p>
            <a:endParaRPr lang="ru-RU" sz="1400" dirty="0"/>
          </a:p>
        </p:txBody>
      </p:sp>
      <p:sp>
        <p:nvSpPr>
          <p:cNvPr id="6" name="Rectangle 19"/>
          <p:cNvSpPr>
            <a:spLocks noChangeArrowheads="1"/>
          </p:cNvSpPr>
          <p:nvPr/>
        </p:nvSpPr>
        <p:spPr bwMode="auto">
          <a:xfrm>
            <a:off x="0" y="332656"/>
            <a:ext cx="8429625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                      </a:t>
            </a:r>
            <a:r>
              <a:rPr lang="ru-RU" sz="22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alibri" pitchFamily="34" charset="0"/>
              </a:rPr>
              <a:t>Пакет документов для оспаривания кадастровой стоимости</a:t>
            </a:r>
            <a:endParaRPr lang="ru-RU" sz="2200" b="1" dirty="0">
              <a:solidFill>
                <a:schemeClr val="bg2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0" y="115888"/>
            <a:ext cx="91440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 i="1">
              <a:solidFill>
                <a:schemeClr val="bg1"/>
              </a:solidFill>
            </a:endParaRPr>
          </a:p>
        </p:txBody>
      </p:sp>
      <p:sp>
        <p:nvSpPr>
          <p:cNvPr id="207891" name="Rectangle 19"/>
          <p:cNvSpPr>
            <a:spLocks noChangeArrowheads="1"/>
          </p:cNvSpPr>
          <p:nvPr/>
        </p:nvSpPr>
        <p:spPr bwMode="auto">
          <a:xfrm>
            <a:off x="0" y="260648"/>
            <a:ext cx="8429625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                      </a:t>
            </a:r>
            <a:r>
              <a:rPr lang="ru-RU" sz="22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alibri" pitchFamily="34" charset="0"/>
              </a:rPr>
              <a:t>Порядок </a:t>
            </a:r>
            <a:r>
              <a:rPr lang="ru-RU" sz="22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alibri" pitchFamily="34" charset="0"/>
              </a:rPr>
              <a:t>оспаривания кадастровой стоимости в суде.</a:t>
            </a:r>
            <a:endParaRPr lang="ru-RU" sz="2200" b="1" dirty="0">
              <a:solidFill>
                <a:schemeClr val="bg2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908720"/>
            <a:ext cx="74888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Для обращения в суд заявителю необходимо</a:t>
            </a:r>
            <a:r>
              <a:rPr lang="ru-RU" dirty="0" smtClean="0"/>
              <a:t>:</a:t>
            </a:r>
          </a:p>
          <a:p>
            <a:endParaRPr lang="ru-RU" dirty="0" smtClean="0"/>
          </a:p>
          <a:p>
            <a:r>
              <a:rPr lang="ru-RU" dirty="0" smtClean="0"/>
              <a:t>◄ </a:t>
            </a:r>
            <a:r>
              <a:rPr lang="ru-RU" dirty="0" smtClean="0">
                <a:solidFill>
                  <a:srgbClr val="00B0F0"/>
                </a:solidFill>
              </a:rPr>
              <a:t>составить </a:t>
            </a:r>
            <a:r>
              <a:rPr lang="ru-RU" dirty="0" smtClean="0">
                <a:solidFill>
                  <a:srgbClr val="00B0F0"/>
                </a:solidFill>
              </a:rPr>
              <a:t>исковое заявление, </a:t>
            </a:r>
            <a:r>
              <a:rPr lang="ru-RU" dirty="0" smtClean="0"/>
              <a:t>указав в нем наименование судебного органа, в который оно направляется, сведения об ответчике, и изложить суть требований, предъявляемых к ответственному лицу</a:t>
            </a:r>
            <a:r>
              <a:rPr lang="ru-RU" dirty="0" smtClean="0"/>
              <a:t>;</a:t>
            </a:r>
          </a:p>
          <a:p>
            <a:endParaRPr lang="ru-RU" dirty="0" smtClean="0"/>
          </a:p>
          <a:p>
            <a:r>
              <a:rPr lang="ru-RU" dirty="0" smtClean="0"/>
              <a:t>◄ </a:t>
            </a:r>
            <a:r>
              <a:rPr lang="ru-RU" dirty="0" smtClean="0">
                <a:solidFill>
                  <a:srgbClr val="00B0F0"/>
                </a:solidFill>
              </a:rPr>
              <a:t>документацию</a:t>
            </a:r>
            <a:r>
              <a:rPr lang="ru-RU" dirty="0" smtClean="0">
                <a:solidFill>
                  <a:srgbClr val="00B0F0"/>
                </a:solidFill>
              </a:rPr>
              <a:t>, </a:t>
            </a:r>
            <a:r>
              <a:rPr lang="ru-RU" dirty="0" smtClean="0"/>
              <a:t>подтверждающую факт расхождения кадастровой стоимости с реальной стоимостью </a:t>
            </a:r>
            <a:r>
              <a:rPr lang="ru-RU" dirty="0" smtClean="0"/>
              <a:t>земли (отчет о кадастровой стоимости и </a:t>
            </a:r>
            <a:r>
              <a:rPr lang="ru-RU" dirty="0" smtClean="0"/>
              <a:t>экспертное </a:t>
            </a:r>
            <a:r>
              <a:rPr lang="ru-RU" dirty="0" smtClean="0"/>
              <a:t>заключение)</a:t>
            </a:r>
          </a:p>
          <a:p>
            <a:endParaRPr lang="ru-RU" dirty="0" smtClean="0"/>
          </a:p>
          <a:p>
            <a:r>
              <a:rPr lang="ru-RU" dirty="0" smtClean="0"/>
              <a:t>◄ </a:t>
            </a:r>
            <a:r>
              <a:rPr lang="ru-RU" dirty="0" smtClean="0">
                <a:solidFill>
                  <a:srgbClr val="00B0F0"/>
                </a:solidFill>
              </a:rPr>
              <a:t>квитанцию </a:t>
            </a:r>
            <a:r>
              <a:rPr lang="ru-RU" dirty="0" smtClean="0">
                <a:solidFill>
                  <a:srgbClr val="00B0F0"/>
                </a:solidFill>
              </a:rPr>
              <a:t>об уплате госпошлины</a:t>
            </a:r>
            <a:r>
              <a:rPr lang="ru-RU" dirty="0" smtClean="0">
                <a:solidFill>
                  <a:srgbClr val="00B0F0"/>
                </a:solidFill>
              </a:rPr>
              <a:t>.</a:t>
            </a:r>
          </a:p>
          <a:p>
            <a:endParaRPr lang="ru-RU" dirty="0" smtClean="0"/>
          </a:p>
          <a:p>
            <a:r>
              <a:rPr lang="ru-RU" dirty="0" smtClean="0"/>
              <a:t>По итогам рассмотрения заявления суд выносит решение, </a:t>
            </a:r>
            <a:r>
              <a:rPr lang="ru-RU" dirty="0" smtClean="0"/>
              <a:t>вступающее в </a:t>
            </a:r>
            <a:r>
              <a:rPr lang="ru-RU" dirty="0" smtClean="0"/>
              <a:t>силу </a:t>
            </a:r>
            <a:r>
              <a:rPr lang="ru-RU" dirty="0" smtClean="0"/>
              <a:t>через месяц </a:t>
            </a:r>
            <a:r>
              <a:rPr lang="ru-RU" dirty="0" smtClean="0"/>
              <a:t>с момента его принятия.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4521</TotalTime>
  <Words>522</Words>
  <Application>Microsoft Office PowerPoint</Application>
  <PresentationFormat>Экран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Пиксел</vt:lpstr>
      <vt:lpstr>Порядок изменения кадастровой стоимости земельных участков  </vt:lpstr>
      <vt:lpstr>Основные понятия</vt:lpstr>
      <vt:lpstr>   </vt:lpstr>
      <vt:lpstr>Порядок оспаривания кадастровой стоимости земли </vt:lpstr>
      <vt:lpstr>Слайд 5</vt:lpstr>
      <vt:lpstr>Слайд 6</vt:lpstr>
    </vt:vector>
  </TitlesOfParts>
  <Company>World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ВЭД - ТЕМА I (ПРЕЗЕНТАЦИЯ)</dc:title>
  <dc:creator>ОВАКИМЯН А. Б.</dc:creator>
  <cp:lastModifiedBy>Андрей</cp:lastModifiedBy>
  <cp:revision>452</cp:revision>
  <dcterms:created xsi:type="dcterms:W3CDTF">2006-05-26T15:16:13Z</dcterms:created>
  <dcterms:modified xsi:type="dcterms:W3CDTF">2016-11-01T12:31:18Z</dcterms:modified>
</cp:coreProperties>
</file>