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24" r:id="rId2"/>
    <p:sldId id="282" r:id="rId3"/>
    <p:sldId id="312" r:id="rId4"/>
    <p:sldId id="311" r:id="rId5"/>
    <p:sldId id="317" r:id="rId6"/>
    <p:sldId id="280" r:id="rId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09" autoAdjust="0"/>
    <p:restoredTop sz="97531" autoAdjust="0"/>
  </p:normalViewPr>
  <p:slideViewPr>
    <p:cSldViewPr>
      <p:cViewPr varScale="1">
        <p:scale>
          <a:sx n="89" d="100"/>
          <a:sy n="89" d="100"/>
        </p:scale>
        <p:origin x="-13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34FBC-C07E-4A2E-8E9C-7884742AA71D}" type="datetimeFigureOut">
              <a:rPr lang="ru-RU" smtClean="0"/>
              <a:pPr/>
              <a:t>15.06.2016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F68B4-CAB5-4B50-85D8-836108D8B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23C2A-42BA-4D81-A48C-6C27782DC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61085-3E1C-40F2-BF49-5B5927504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04E40-4309-43DF-892E-A505F0AA7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BE70-266E-42E5-A3CC-FFFC08AAA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78638-69B4-4A85-BD06-95CF184C5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67935-9830-4833-A77A-AC61D7228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7BDC9-8CD8-4ADC-BD9C-FDB104A38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5BDBB-EBFD-464A-A31B-758C560E9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54FF0-9273-4530-8AFC-E9BB3398E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3BDE3-FA52-461C-9D10-9CB35E6BC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61D89-532C-42B9-AE6B-CFF0297FA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0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052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6EEB1E49-C3AD-491F-9D45-C5A11F47C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34" r:id="rId1"/>
    <p:sldLayoutId id="2147484433" r:id="rId2"/>
    <p:sldLayoutId id="2147484432" r:id="rId3"/>
    <p:sldLayoutId id="2147484431" r:id="rId4"/>
    <p:sldLayoutId id="2147484430" r:id="rId5"/>
    <p:sldLayoutId id="2147484429" r:id="rId6"/>
    <p:sldLayoutId id="2147484428" r:id="rId7"/>
    <p:sldLayoutId id="2147484427" r:id="rId8"/>
    <p:sldLayoutId id="2147484426" r:id="rId9"/>
    <p:sldLayoutId id="2147484425" r:id="rId10"/>
    <p:sldLayoutId id="214748442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609600"/>
            <a:ext cx="7743852" cy="5819796"/>
          </a:xfrm>
        </p:spPr>
        <p:txBody>
          <a:bodyPr/>
          <a:lstStyle/>
          <a:p>
            <a:r>
              <a:rPr lang="ru-RU" sz="3800" dirty="0" smtClean="0">
                <a:solidFill>
                  <a:srgbClr val="FFC000"/>
                </a:solidFill>
                <a:latin typeface="+mn-lt"/>
              </a:rPr>
              <a:t>Управление Федеральной службы </a:t>
            </a:r>
            <a:br>
              <a:rPr lang="ru-RU" sz="3800" dirty="0" smtClean="0">
                <a:solidFill>
                  <a:srgbClr val="FFC000"/>
                </a:solidFill>
                <a:latin typeface="+mn-lt"/>
              </a:rPr>
            </a:br>
            <a:r>
              <a:rPr lang="ru-RU" sz="3800" dirty="0" smtClean="0">
                <a:solidFill>
                  <a:srgbClr val="FFC000"/>
                </a:solidFill>
                <a:latin typeface="+mn-lt"/>
              </a:rPr>
              <a:t>по надзору в сфере связи, информационных технологий и </a:t>
            </a:r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массовых</a:t>
            </a:r>
            <a:r>
              <a:rPr lang="ru-RU" sz="3800" dirty="0" smtClean="0">
                <a:solidFill>
                  <a:srgbClr val="FFC000"/>
                </a:solidFill>
                <a:latin typeface="+mn-lt"/>
              </a:rPr>
              <a:t> коммуникаций </a:t>
            </a:r>
            <a:br>
              <a:rPr lang="ru-RU" sz="3800" dirty="0" smtClean="0">
                <a:solidFill>
                  <a:srgbClr val="FFC000"/>
                </a:solidFill>
                <a:latin typeface="+mn-lt"/>
              </a:rPr>
            </a:br>
            <a:r>
              <a:rPr lang="ru-RU" sz="3800" dirty="0" smtClean="0">
                <a:solidFill>
                  <a:srgbClr val="FFC000"/>
                </a:solidFill>
                <a:latin typeface="+mn-lt"/>
              </a:rPr>
              <a:t>по Приморскому краю</a:t>
            </a:r>
            <a:br>
              <a:rPr lang="ru-RU" sz="3800" dirty="0" smtClean="0">
                <a:solidFill>
                  <a:srgbClr val="FFC000"/>
                </a:solidFill>
                <a:latin typeface="+mn-lt"/>
              </a:rPr>
            </a:br>
            <a:r>
              <a:rPr lang="ru-RU" sz="3800" dirty="0" smtClean="0">
                <a:solidFill>
                  <a:srgbClr val="FFC000"/>
                </a:solidFill>
                <a:latin typeface="+mn-lt"/>
              </a:rPr>
              <a:t> </a:t>
            </a:r>
            <a:br>
              <a:rPr lang="ru-RU" sz="3800" dirty="0" smtClean="0">
                <a:solidFill>
                  <a:srgbClr val="FFC000"/>
                </a:solidFill>
                <a:latin typeface="+mn-lt"/>
              </a:rPr>
            </a:br>
            <a:r>
              <a:rPr lang="ru-RU" sz="3800" dirty="0" smtClean="0">
                <a:solidFill>
                  <a:srgbClr val="FFC000"/>
                </a:solidFill>
                <a:latin typeface="+mn-lt"/>
              </a:rPr>
              <a:t>( Управление </a:t>
            </a:r>
            <a:r>
              <a:rPr lang="ru-RU" sz="3800" dirty="0" err="1" smtClean="0">
                <a:solidFill>
                  <a:srgbClr val="FFC000"/>
                </a:solidFill>
                <a:latin typeface="+mn-lt"/>
              </a:rPr>
              <a:t>Роскомнадзора</a:t>
            </a:r>
            <a:r>
              <a:rPr lang="ru-RU" sz="3800" dirty="0" smtClean="0">
                <a:solidFill>
                  <a:srgbClr val="FFC000"/>
                </a:solidFill>
                <a:latin typeface="+mn-lt"/>
              </a:rPr>
              <a:t> по Приморскому краю )</a:t>
            </a:r>
            <a:endParaRPr lang="ru-RU" sz="3800" dirty="0">
              <a:solidFill>
                <a:srgbClr val="FFC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500034" y="714356"/>
            <a:ext cx="8143932" cy="4929222"/>
          </a:xfrm>
        </p:spPr>
        <p:txBody>
          <a:bodyPr/>
          <a:lstStyle/>
          <a:p>
            <a:r>
              <a:rPr lang="ru-RU" sz="3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Актуальные вопросы применения Федерального закона от 29 декабря 2010 года № 436 – ФЗ «О защите детей от информации, причиняющей вред их здоровью и развитию» в Приморском крае.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214282" y="785794"/>
            <a:ext cx="8501122" cy="5500726"/>
          </a:xfrm>
        </p:spPr>
        <p:txBody>
          <a:bodyPr/>
          <a:lstStyle/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</p:txBody>
      </p:sp>
      <p:sp>
        <p:nvSpPr>
          <p:cNvPr id="12" name="Заголовок 3"/>
          <p:cNvSpPr>
            <a:spLocks noGrp="1"/>
          </p:cNvSpPr>
          <p:nvPr>
            <p:ph type="ctrTitle" sz="quarter"/>
          </p:nvPr>
        </p:nvSpPr>
        <p:spPr>
          <a:xfrm>
            <a:off x="500034" y="214290"/>
            <a:ext cx="8072494" cy="357190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FFC000"/>
                </a:solidFill>
                <a:latin typeface="+mn-lt"/>
              </a:rPr>
              <a:t>Информация о СМИ по состоянию на </a:t>
            </a:r>
            <a:r>
              <a:rPr lang="en-US" sz="2000" b="1" i="1" dirty="0" smtClean="0">
                <a:solidFill>
                  <a:srgbClr val="FFC000"/>
                </a:solidFill>
                <a:latin typeface="+mn-lt"/>
              </a:rPr>
              <a:t>20</a:t>
            </a:r>
            <a:r>
              <a:rPr lang="ru-RU" sz="2000" b="1" i="1" dirty="0" smtClean="0">
                <a:solidFill>
                  <a:srgbClr val="FFC000"/>
                </a:solidFill>
                <a:latin typeface="+mn-lt"/>
              </a:rPr>
              <a:t> </a:t>
            </a:r>
            <a:r>
              <a:rPr lang="ru-RU" sz="2000" b="1" i="1" dirty="0" smtClean="0">
                <a:solidFill>
                  <a:srgbClr val="FFC000"/>
                </a:solidFill>
                <a:latin typeface="+mn-lt"/>
              </a:rPr>
              <a:t>июня</a:t>
            </a:r>
            <a:r>
              <a:rPr lang="ru-RU" sz="2000" b="1" i="1" dirty="0" smtClean="0">
                <a:solidFill>
                  <a:srgbClr val="FFC000"/>
                </a:solidFill>
                <a:latin typeface="+mn-lt"/>
              </a:rPr>
              <a:t> 2016 </a:t>
            </a:r>
            <a:r>
              <a:rPr lang="ru-RU" sz="2000" b="1" i="1" dirty="0" smtClean="0">
                <a:solidFill>
                  <a:srgbClr val="FFC000"/>
                </a:solidFill>
                <a:latin typeface="+mn-lt"/>
              </a:rPr>
              <a:t>года</a:t>
            </a:r>
            <a:endParaRPr lang="ru-RU" sz="2000" b="1" i="1" dirty="0">
              <a:solidFill>
                <a:srgbClr val="FFC000"/>
              </a:solidFill>
              <a:latin typeface="+mn-l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786" y="642918"/>
          <a:ext cx="7786743" cy="575399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12516"/>
                <a:gridCol w="3873831"/>
                <a:gridCol w="3000396"/>
              </a:tblGrid>
              <a:tr h="517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</a:t>
                      </a: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/</a:t>
                      </a:r>
                      <a:r>
                        <a:rPr lang="ru-RU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Средства массовой информации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Общее количество действующих         СМИ</a:t>
                      </a:r>
                      <a:endParaRPr lang="ru-RU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</a:t>
                      </a:r>
                      <a:endParaRPr lang="ru-RU" sz="1800" b="1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Печатные СМИ, в том числе</a:t>
                      </a:r>
                      <a:endParaRPr lang="ru-RU" sz="1800" b="1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ru-RU" sz="1800" b="1" i="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газет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lang="en-US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39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1.2.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журналов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1.3.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сборников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1.4.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альманахов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1.5.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бюллетеней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0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Электронные СМИ, в том числе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97</a:t>
                      </a:r>
                      <a:endParaRPr lang="ru-RU" sz="1800" b="1" i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2.1.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телепрограмм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2.2.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радиопрограмм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2.3.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видеопрограмм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2.4.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аудиопрограмм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2.5.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телеканалов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r>
                        <a:rPr lang="en-US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2.6.</a:t>
                      </a:r>
                      <a:endParaRPr lang="ru-RU" sz="11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радиоканалов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r>
                        <a:rPr lang="en-US" sz="1600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1100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Информационные агентства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sz="1800" b="1" i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620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Электронные периодические издания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/>
                </a:tc>
              </a:tr>
              <a:tr h="5132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ИТОГО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04</a:t>
                      </a:r>
                      <a:endParaRPr lang="ru-RU" sz="1800" b="1" i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>
            <a:spLocks noGrp="1"/>
          </p:cNvSpPr>
          <p:nvPr>
            <p:ph type="ctrTitle" sz="quarter"/>
          </p:nvPr>
        </p:nvSpPr>
        <p:spPr>
          <a:xfrm>
            <a:off x="500034" y="0"/>
            <a:ext cx="8072494" cy="928694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C000"/>
                </a:solidFill>
                <a:latin typeface="+mn-lt"/>
              </a:rPr>
              <a:t>СМИ работающие в сети «Интернет»</a:t>
            </a:r>
            <a:br>
              <a:rPr lang="ru-RU" sz="2400" b="1" i="1" dirty="0" smtClean="0">
                <a:solidFill>
                  <a:srgbClr val="FFC000"/>
                </a:solidFill>
                <a:latin typeface="+mn-lt"/>
              </a:rPr>
            </a:br>
            <a:endParaRPr lang="ru-RU" sz="2400" b="1" i="1" dirty="0">
              <a:solidFill>
                <a:srgbClr val="FFC000"/>
              </a:solidFill>
              <a:latin typeface="+mn-lt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642918"/>
          <a:ext cx="8001060" cy="579501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642942"/>
                <a:gridCol w="1857390"/>
                <a:gridCol w="1785950"/>
                <a:gridCol w="1714512"/>
                <a:gridCol w="2000266"/>
              </a:tblGrid>
              <a:tr h="857256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Города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Сетевые издания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Электронные периодические издания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Информационные агентства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Владивосток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Уссурийск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Находка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Артем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Лесозаводск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Дальнегорск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Дальнереченск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Арсеньев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Большой Камень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Партизанск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Спасск-Дальний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Фокино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348" y="2285992"/>
            <a:ext cx="792961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http://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eais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6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rkn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6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6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/,</a:t>
            </a:r>
          </a:p>
          <a:p>
            <a:pPr algn="ctr"/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ранее</a:t>
            </a:r>
          </a:p>
          <a:p>
            <a:pPr algn="ctr"/>
            <a:r>
              <a:rPr lang="en-US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http://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zapret-info.gov.ru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3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85786" y="2857496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Спасибо за внимание!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Designs\Синий обелиск.pot</Template>
  <TotalTime>5975</TotalTime>
  <Words>236</Words>
  <Application>Microsoft Office PowerPoint</Application>
  <PresentationFormat>Экран (4:3)</PresentationFormat>
  <Paragraphs>132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Синий обелиск</vt:lpstr>
      <vt:lpstr>Управление Федеральной службы  по надзору в сфере связи, информационных технологий и массовых коммуникаций  по Приморскому краю   ( Управление Роскомнадзора по Приморскому краю )</vt:lpstr>
      <vt:lpstr>Слайд 2</vt:lpstr>
      <vt:lpstr>Информация о СМИ по состоянию на 20 июня 2016 года</vt:lpstr>
      <vt:lpstr>СМИ работающие в сети «Интернет» </vt:lpstr>
      <vt:lpstr>Слайд 5</vt:lpstr>
      <vt:lpstr>Слайд 6</vt:lpstr>
    </vt:vector>
  </TitlesOfParts>
  <Company>Research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Borisova</dc:creator>
  <cp:lastModifiedBy>Наталия Андрейченко</cp:lastModifiedBy>
  <cp:revision>660</cp:revision>
  <cp:lastPrinted>1601-01-01T00:00:00Z</cp:lastPrinted>
  <dcterms:created xsi:type="dcterms:W3CDTF">2003-10-25T20:18:40Z</dcterms:created>
  <dcterms:modified xsi:type="dcterms:W3CDTF">2016-06-15T04:14:37Z</dcterms:modified>
</cp:coreProperties>
</file>